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79" r:id="rId4"/>
    <p:sldId id="299" r:id="rId5"/>
    <p:sldId id="300" r:id="rId6"/>
    <p:sldId id="259" r:id="rId7"/>
    <p:sldId id="260" r:id="rId8"/>
    <p:sldId id="280" r:id="rId9"/>
    <p:sldId id="281" r:id="rId10"/>
    <p:sldId id="282" r:id="rId11"/>
    <p:sldId id="283" r:id="rId12"/>
    <p:sldId id="301" r:id="rId13"/>
    <p:sldId id="262" r:id="rId14"/>
    <p:sldId id="263" r:id="rId15"/>
    <p:sldId id="298" r:id="rId16"/>
    <p:sldId id="286" r:id="rId17"/>
    <p:sldId id="289" r:id="rId18"/>
    <p:sldId id="290" r:id="rId19"/>
    <p:sldId id="291" r:id="rId20"/>
    <p:sldId id="292" r:id="rId21"/>
    <p:sldId id="294" r:id="rId22"/>
    <p:sldId id="295" r:id="rId23"/>
    <p:sldId id="296" r:id="rId24"/>
    <p:sldId id="297" r:id="rId25"/>
    <p:sldId id="303" r:id="rId26"/>
    <p:sldId id="304" r:id="rId27"/>
    <p:sldId id="270" r:id="rId28"/>
    <p:sldId id="307" r:id="rId29"/>
    <p:sldId id="308" r:id="rId30"/>
    <p:sldId id="311" r:id="rId31"/>
    <p:sldId id="312" r:id="rId32"/>
    <p:sldId id="310" r:id="rId33"/>
    <p:sldId id="313" r:id="rId34"/>
    <p:sldId id="314" r:id="rId35"/>
    <p:sldId id="271" r:id="rId36"/>
    <p:sldId id="316" r:id="rId37"/>
    <p:sldId id="315" r:id="rId38"/>
    <p:sldId id="317" r:id="rId39"/>
    <p:sldId id="284" r:id="rId40"/>
    <p:sldId id="285" r:id="rId41"/>
    <p:sldId id="275" r:id="rId42"/>
    <p:sldId id="277" r:id="rId43"/>
    <p:sldId id="276" r:id="rId44"/>
    <p:sldId id="278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20"/>
    <p:restoredTop sz="84242" autoAdjust="0"/>
  </p:normalViewPr>
  <p:slideViewPr>
    <p:cSldViewPr>
      <p:cViewPr>
        <p:scale>
          <a:sx n="135" d="100"/>
          <a:sy n="135" d="100"/>
        </p:scale>
        <p:origin x="-16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39237-7BF6-4BF3-B9AE-F26E8DBCD64C}" type="datetimeFigureOut">
              <a:rPr lang="en-US" smtClean="0"/>
              <a:pPr/>
              <a:t>10/21/11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35F9D-1DDE-4670-A23D-61C0F6C9820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Regenstrief</a:t>
            </a:r>
            <a:r>
              <a:rPr lang="en-US" dirty="0" smtClean="0"/>
              <a:t> Institute, a pioneer in physician order entry and clinical decision support systems, is currently in the midst of deploying a new platform built on open-source technologies. The centerpiece of this effort is G3, a CPOE designed to support advanced research in clinical decision support, usability, physician workflow, and patient safety. We will be demonstrating this new system, with a focus on its interface design, CDS architecture, natural language processing capabilities, and provider communications. We will also be discussing our user-centered design process, opportunities for collaboration, and future development plans.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35F9D-1DDE-4670-A23D-61C0F6C9820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Active orders are highlighted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Orders</a:t>
            </a:r>
            <a:r>
              <a:rPr lang="en-US" baseline="0" dirty="0" smtClean="0"/>
              <a:t> in the cart have a shopping cart 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35F9D-1DDE-4670-A23D-61C0F6C9820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1467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Order sets simplify</a:t>
            </a:r>
            <a:r>
              <a:rPr lang="en-US" baseline="0" dirty="0" smtClean="0"/>
              <a:t> and speed up ordering by providing pre-filled order templates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Order sets might suggest relevant tests, patient handouts, etc. when ordering a medication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We’ve built a basic order set authoring tool into the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35F9D-1DDE-4670-A23D-61C0F6C9820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96787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Order sets simplify</a:t>
            </a:r>
            <a:r>
              <a:rPr lang="en-US" baseline="0" dirty="0" smtClean="0"/>
              <a:t> and speed up ordering by providing pre-filled order templates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Order sets might suggest relevant tests, patient handouts, etc. when ordering a medication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We’ve built a basic order set authoring tool into the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35F9D-1DDE-4670-A23D-61C0F6C9820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96787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When order</a:t>
            </a:r>
            <a:r>
              <a:rPr lang="en-US" baseline="0" dirty="0" smtClean="0"/>
              <a:t> sets are not available or you want to customize an order template, there’s an ordering form for collecting the order detail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use </a:t>
            </a:r>
            <a:r>
              <a:rPr lang="en-US" baseline="0" dirty="0" err="1" smtClean="0"/>
              <a:t>RxNorm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RxTerm</a:t>
            </a:r>
            <a:r>
              <a:rPr lang="en-US" baseline="0" dirty="0" smtClean="0"/>
              <a:t> to drive choices for medication order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35F9D-1DDE-4670-A23D-61C0F6C9820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4046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When order</a:t>
            </a:r>
            <a:r>
              <a:rPr lang="en-US" baseline="0" dirty="0" smtClean="0"/>
              <a:t> sets are not available or you want to customize an order template, there’s an ordering form for collecting the order detail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use </a:t>
            </a:r>
            <a:r>
              <a:rPr lang="en-US" baseline="0" dirty="0" err="1" smtClean="0"/>
              <a:t>RxNorm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RxTerm</a:t>
            </a:r>
            <a:r>
              <a:rPr lang="en-US" baseline="0" dirty="0" smtClean="0"/>
              <a:t> to drive choices for medication order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35F9D-1DDE-4670-A23D-61C0F6C9820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4046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22422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</a:t>
            </a:r>
            <a:r>
              <a:rPr lang="en-US" baseline="0" dirty="0" smtClean="0"/>
              <a:t>:  </a:t>
            </a:r>
            <a:r>
              <a:rPr lang="en-US" dirty="0" smtClean="0"/>
              <a:t>http://172.31.1.195:8080/TestHarness-2.0.x/index.zul</a:t>
            </a:r>
          </a:p>
          <a:p>
            <a:endParaRPr lang="en-US" dirty="0" smtClean="0"/>
          </a:p>
          <a:p>
            <a:r>
              <a:rPr lang="en-US" dirty="0" smtClean="0"/>
              <a:t>Order Entry:   https://172.30.204.39/CareWebAMIA/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http://172.31.1.10:8080/CareWebWishard/careWeb.zul</a:t>
            </a:r>
          </a:p>
          <a:p>
            <a:endParaRPr lang="en-US" dirty="0" smtClean="0"/>
          </a:p>
          <a:p>
            <a:r>
              <a:rPr lang="en-US" dirty="0" smtClean="0"/>
              <a:t>Order</a:t>
            </a:r>
            <a:r>
              <a:rPr lang="en-US" baseline="0" dirty="0" smtClean="0"/>
              <a:t> Entry 3.6: https://app-devel.regenstrief.org/CareWebWishard-3.6.x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35F9D-1DDE-4670-A23D-61C0F6C98203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 - Jon</a:t>
            </a:r>
          </a:p>
          <a:p>
            <a:pPr lvl="1"/>
            <a:r>
              <a:rPr lang="en-US" dirty="0" smtClean="0"/>
              <a:t>Brief homage to Gopher classic, need for update </a:t>
            </a:r>
          </a:p>
          <a:p>
            <a:pPr lvl="1"/>
            <a:r>
              <a:rPr lang="en-US" dirty="0" smtClean="0"/>
              <a:t>Functional, </a:t>
            </a:r>
            <a:r>
              <a:rPr lang="en-US" dirty="0" err="1" smtClean="0"/>
              <a:t>Usabilty</a:t>
            </a:r>
            <a:r>
              <a:rPr lang="en-US" dirty="0" smtClean="0"/>
              <a:t>, and User Experience Goals</a:t>
            </a:r>
          </a:p>
          <a:p>
            <a:r>
              <a:rPr lang="en-US" dirty="0" smtClean="0"/>
              <a:t>Refresher on the Framework  - Doug</a:t>
            </a:r>
          </a:p>
          <a:p>
            <a:r>
              <a:rPr lang="en-US" dirty="0" smtClean="0"/>
              <a:t>G3 Workflow - Burke</a:t>
            </a:r>
          </a:p>
          <a:p>
            <a:pPr lvl="1"/>
            <a:r>
              <a:rPr lang="en-US" dirty="0" smtClean="0"/>
              <a:t>Possible ideas: ETs, ability to create lots of different workflows for diff user types, keyboard shortcuts</a:t>
            </a:r>
          </a:p>
          <a:p>
            <a:r>
              <a:rPr lang="en-US" dirty="0" smtClean="0"/>
              <a:t>Ordering - Burke</a:t>
            </a:r>
          </a:p>
          <a:p>
            <a:pPr lvl="1"/>
            <a:r>
              <a:rPr lang="en-US" dirty="0" smtClean="0"/>
              <a:t>Possible ideas: Medication ordering (</a:t>
            </a:r>
            <a:r>
              <a:rPr lang="en-US" dirty="0" err="1" smtClean="0"/>
              <a:t>incl</a:t>
            </a:r>
            <a:r>
              <a:rPr lang="en-US" dirty="0" smtClean="0"/>
              <a:t> smart forms, templates, use of </a:t>
            </a:r>
            <a:r>
              <a:rPr lang="en-US" dirty="0" err="1" smtClean="0"/>
              <a:t>RxNorm</a:t>
            </a:r>
            <a:r>
              <a:rPr lang="en-US" dirty="0" smtClean="0"/>
              <a:t>, Express features, drag and drop), cart metaphor, order sets</a:t>
            </a:r>
          </a:p>
          <a:p>
            <a:r>
              <a:rPr lang="en-US" dirty="0" smtClean="0"/>
              <a:t>CDS - Jon</a:t>
            </a:r>
          </a:p>
          <a:p>
            <a:pPr lvl="1"/>
            <a:r>
              <a:rPr lang="en-US" dirty="0" smtClean="0"/>
              <a:t>NLP stuff</a:t>
            </a:r>
          </a:p>
          <a:p>
            <a:pPr lvl="1"/>
            <a:r>
              <a:rPr lang="en-US" dirty="0" smtClean="0"/>
              <a:t>Contextual Alerts</a:t>
            </a:r>
          </a:p>
          <a:p>
            <a:pPr lvl="1"/>
            <a:r>
              <a:rPr lang="en-US" dirty="0" err="1" smtClean="0"/>
              <a:t>InfoPanel</a:t>
            </a:r>
            <a:r>
              <a:rPr lang="en-US" dirty="0" smtClean="0"/>
              <a:t> Stuff</a:t>
            </a:r>
          </a:p>
          <a:p>
            <a:pPr lvl="1"/>
            <a:r>
              <a:rPr lang="en-US" dirty="0" smtClean="0"/>
              <a:t>?</a:t>
            </a:r>
            <a:r>
              <a:rPr lang="en-US" dirty="0" err="1" smtClean="0"/>
              <a:t>PROSPECTy</a:t>
            </a:r>
            <a:r>
              <a:rPr lang="en-US" dirty="0" smtClean="0"/>
              <a:t> stuff</a:t>
            </a:r>
          </a:p>
          <a:p>
            <a:r>
              <a:rPr lang="en-US" dirty="0" smtClean="0"/>
              <a:t>Search - Doug</a:t>
            </a:r>
          </a:p>
          <a:p>
            <a:pPr lvl="1"/>
            <a:r>
              <a:rPr lang="en-US" dirty="0" err="1" smtClean="0"/>
              <a:t>Lucene</a:t>
            </a:r>
            <a:r>
              <a:rPr lang="en-US" dirty="0" smtClean="0"/>
              <a:t> / SOLR</a:t>
            </a:r>
          </a:p>
          <a:p>
            <a:pPr lvl="1"/>
            <a:r>
              <a:rPr lang="en-US" dirty="0" smtClean="0"/>
              <a:t>UI / demo</a:t>
            </a:r>
          </a:p>
          <a:p>
            <a:r>
              <a:rPr lang="en-US" dirty="0" smtClean="0"/>
              <a:t>Conclusion / ? Open-source directions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35F9D-1DDE-4670-A23D-61C0F6C9820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12926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9393" indent="-169393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23109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6849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Switch to demo – show plugins, help content, about box, design mode.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027D2A-DC9D-431C-9AFB-561A9AB4C40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52334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G3,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35F9D-1DDE-4670-A23D-61C0F6C9820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5651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We use an e-commerce type cart for placing</a:t>
            </a:r>
            <a:r>
              <a:rPr lang="en-US" baseline="0" dirty="0" smtClean="0"/>
              <a:t> orders.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Orders can be added, updated, or deleted from the cart.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Medications can be marked for e-prescribing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35F9D-1DDE-4670-A23D-61C0F6C9820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16753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err="1" smtClean="0"/>
              <a:t>Autocompleter</a:t>
            </a:r>
            <a:r>
              <a:rPr lang="en-US" dirty="0" smtClean="0"/>
              <a:t> shows popular orders first.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Formulary medications</a:t>
            </a:r>
            <a:r>
              <a:rPr lang="en-US" baseline="0" dirty="0" smtClean="0"/>
              <a:t> have a “green light”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There’s are</a:t>
            </a:r>
            <a:r>
              <a:rPr lang="en-US" baseline="0" dirty="0" smtClean="0"/>
              <a:t> convenient batch operations for d/</a:t>
            </a:r>
            <a:r>
              <a:rPr lang="en-US" baseline="0" dirty="0" err="1" smtClean="0"/>
              <a:t>c’ing</a:t>
            </a:r>
            <a:r>
              <a:rPr lang="en-US" baseline="0" dirty="0" smtClean="0"/>
              <a:t> or renewing orders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Orders can be dragged into the cart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35F9D-1DDE-4670-A23D-61C0F6C9820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85337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F4C9-2473-4934-8814-3494A40A3144}" type="datetimeFigureOut">
              <a:rPr lang="en-US" smtClean="0"/>
              <a:pPr/>
              <a:t>10/21/11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FEB3-FE43-41DF-833B-0B57413F29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F4C9-2473-4934-8814-3494A40A3144}" type="datetimeFigureOut">
              <a:rPr lang="en-US" smtClean="0"/>
              <a:pPr/>
              <a:t>10/21/11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FEB3-FE43-41DF-833B-0B57413F29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F4C9-2473-4934-8814-3494A40A3144}" type="datetimeFigureOut">
              <a:rPr lang="en-US" smtClean="0"/>
              <a:pPr/>
              <a:t>10/21/11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FEB3-FE43-41DF-833B-0B57413F29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F4C9-2473-4934-8814-3494A40A3144}" type="datetimeFigureOut">
              <a:rPr lang="en-US" smtClean="0"/>
              <a:pPr/>
              <a:t>10/21/11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FEB3-FE43-41DF-833B-0B57413F29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F4C9-2473-4934-8814-3494A40A3144}" type="datetimeFigureOut">
              <a:rPr lang="en-US" smtClean="0"/>
              <a:pPr/>
              <a:t>10/21/11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FEB3-FE43-41DF-833B-0B57413F29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F4C9-2473-4934-8814-3494A40A3144}" type="datetimeFigureOut">
              <a:rPr lang="en-US" smtClean="0"/>
              <a:pPr/>
              <a:t>10/21/11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FEB3-FE43-41DF-833B-0B57413F29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F4C9-2473-4934-8814-3494A40A3144}" type="datetimeFigureOut">
              <a:rPr lang="en-US" smtClean="0"/>
              <a:pPr/>
              <a:t>10/21/11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FEB3-FE43-41DF-833B-0B57413F29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F4C9-2473-4934-8814-3494A40A3144}" type="datetimeFigureOut">
              <a:rPr lang="en-US" smtClean="0"/>
              <a:pPr/>
              <a:t>10/21/11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FEB3-FE43-41DF-833B-0B57413F29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F4C9-2473-4934-8814-3494A40A3144}" type="datetimeFigureOut">
              <a:rPr lang="en-US" smtClean="0"/>
              <a:pPr/>
              <a:t>10/21/11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FEB3-FE43-41DF-833B-0B57413F29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F4C9-2473-4934-8814-3494A40A3144}" type="datetimeFigureOut">
              <a:rPr lang="en-US" smtClean="0"/>
              <a:pPr/>
              <a:t>10/21/11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FEB3-FE43-41DF-833B-0B57413F29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3F4C9-2473-4934-8814-3494A40A3144}" type="datetimeFigureOut">
              <a:rPr lang="en-US" smtClean="0"/>
              <a:pPr/>
              <a:t>10/21/11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6FEB3-FE43-41DF-833B-0B57413F29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gradFill flip="none" rotWithShape="1">
          <a:gsLst>
            <a:gs pos="0">
              <a:schemeClr val="bg1"/>
            </a:gs>
            <a:gs pos="100000">
              <a:schemeClr val="tx2">
                <a:lumMod val="60000"/>
                <a:lumOff val="4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3F4C9-2473-4934-8814-3494A40A3144}" type="datetimeFigureOut">
              <a:rPr lang="en-US" smtClean="0"/>
              <a:pPr/>
              <a:t>10/21/11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6FEB3-FE43-41DF-833B-0B57413F29B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tlePage-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 err="1" smtClean="0">
                <a:solidFill>
                  <a:schemeClr val="bg1"/>
                </a:solidFill>
              </a:rPr>
              <a:t>Regenstrief</a:t>
            </a:r>
            <a:r>
              <a:rPr lang="en-US" dirty="0" smtClean="0">
                <a:solidFill>
                  <a:schemeClr val="bg1"/>
                </a:solidFill>
              </a:rPr>
              <a:t> G3 System: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A Next Generation CPOE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Built on an Open-Source Framework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91000"/>
            <a:ext cx="7391400" cy="1219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Jon D. </a:t>
            </a:r>
            <a:r>
              <a:rPr lang="en-US" dirty="0" smtClean="0">
                <a:solidFill>
                  <a:srgbClr val="FFFFFF"/>
                </a:solidFill>
              </a:rPr>
              <a:t>Duke, Burke </a:t>
            </a:r>
            <a:r>
              <a:rPr lang="en-US" dirty="0" err="1" smtClean="0">
                <a:solidFill>
                  <a:srgbClr val="FFFFFF"/>
                </a:solidFill>
              </a:rPr>
              <a:t>Mamlin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Doug Martin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AMIA 2011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52400" y="5334000"/>
            <a:ext cx="45339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 smtClean="0">
                <a:solidFill>
                  <a:srgbClr val="922122"/>
                </a:solidFill>
              </a:rPr>
              <a:t>External</a:t>
            </a:r>
          </a:p>
          <a:p>
            <a:pPr algn="ctr"/>
            <a:r>
              <a:rPr lang="en-US" sz="1400" dirty="0" smtClean="0">
                <a:solidFill>
                  <a:srgbClr val="922122"/>
                </a:solidFill>
              </a:rPr>
              <a:t>Services</a:t>
            </a:r>
            <a:endParaRPr lang="en-US" sz="1400" dirty="0">
              <a:solidFill>
                <a:srgbClr val="922122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52400" y="3657600"/>
            <a:ext cx="45339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 smtClean="0">
                <a:solidFill>
                  <a:schemeClr val="accent1"/>
                </a:solidFill>
              </a:rPr>
              <a:t>Internal</a:t>
            </a:r>
          </a:p>
          <a:p>
            <a:pPr algn="ctr"/>
            <a:r>
              <a:rPr lang="en-US" sz="1400" dirty="0" smtClean="0">
                <a:solidFill>
                  <a:schemeClr val="accent1"/>
                </a:solidFill>
              </a:rPr>
              <a:t>Services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8952" y="14478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Flowsheet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7400" y="14478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Order 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Entry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55848" y="14478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User Preferences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8200" y="14478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Web 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Resources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6266" y="46482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Management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57400" y="46482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Event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Management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8200" y="46482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Help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Subsystem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6266" y="38862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Electronic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Signature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57400" y="38862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Patient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Context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2000" y="55626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Access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57400" y="55626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Security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52800" y="38862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Context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58952" y="29718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Layout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Manager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52400" y="3657600"/>
            <a:ext cx="88392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52400" y="5334000"/>
            <a:ext cx="88392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943600" y="46482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Theme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Support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52800" y="55626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Messaging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2400" y="1295400"/>
            <a:ext cx="45339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 smtClean="0">
                <a:solidFill>
                  <a:schemeClr val="accent1"/>
                </a:solidFill>
              </a:rPr>
              <a:t>User</a:t>
            </a:r>
          </a:p>
          <a:p>
            <a:pPr algn="ctr"/>
            <a:r>
              <a:rPr lang="en-US" sz="1400" dirty="0" smtClean="0">
                <a:solidFill>
                  <a:schemeClr val="accent1"/>
                </a:solidFill>
              </a:rPr>
              <a:t>Interface</a:t>
            </a:r>
            <a:endParaRPr lang="en-US" sz="1400" dirty="0">
              <a:solidFill>
                <a:schemeClr val="accent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152400" y="1295400"/>
            <a:ext cx="88392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057400" y="29718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Layout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Designer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352800" y="46482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Component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Registration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7772400" y="1447800"/>
            <a:ext cx="1165860" cy="51816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/>
              <a:t>Plug-in</a:t>
            </a:r>
          </a:p>
          <a:p>
            <a:pPr algn="ctr"/>
            <a:r>
              <a:rPr lang="en-US" sz="1200" dirty="0" smtClean="0"/>
              <a:t>Widgets</a:t>
            </a:r>
            <a:endParaRPr lang="en-US" sz="1200" dirty="0"/>
          </a:p>
        </p:txBody>
      </p:sp>
      <p:sp>
        <p:nvSpPr>
          <p:cNvPr id="43" name="Oval 42"/>
          <p:cNvSpPr/>
          <p:nvPr/>
        </p:nvSpPr>
        <p:spPr>
          <a:xfrm>
            <a:off x="7772400" y="2971800"/>
            <a:ext cx="1165860" cy="51816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/>
              <a:t>Framework</a:t>
            </a:r>
          </a:p>
          <a:p>
            <a:pPr algn="ctr"/>
            <a:r>
              <a:rPr lang="en-US" sz="1200" dirty="0" smtClean="0"/>
              <a:t>Services</a:t>
            </a:r>
            <a:endParaRPr lang="en-US" sz="1200" dirty="0"/>
          </a:p>
        </p:txBody>
      </p:sp>
      <p:sp>
        <p:nvSpPr>
          <p:cNvPr id="48" name="Oval 47"/>
          <p:cNvSpPr/>
          <p:nvPr/>
        </p:nvSpPr>
        <p:spPr>
          <a:xfrm>
            <a:off x="7766666" y="3886200"/>
            <a:ext cx="1165860" cy="51816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/>
              <a:t>Plug-in</a:t>
            </a:r>
          </a:p>
          <a:p>
            <a:pPr algn="ctr"/>
            <a:r>
              <a:rPr lang="en-US" sz="1200" dirty="0" smtClean="0"/>
              <a:t>Services</a:t>
            </a:r>
          </a:p>
        </p:txBody>
      </p:sp>
      <p:sp>
        <p:nvSpPr>
          <p:cNvPr id="51" name="Oval 50"/>
          <p:cNvSpPr/>
          <p:nvPr/>
        </p:nvSpPr>
        <p:spPr>
          <a:xfrm>
            <a:off x="7766666" y="4648200"/>
            <a:ext cx="1165860" cy="51816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/>
              <a:t>Framework</a:t>
            </a:r>
          </a:p>
          <a:p>
            <a:pPr algn="ctr"/>
            <a:r>
              <a:rPr lang="en-US" sz="1200" dirty="0" smtClean="0"/>
              <a:t>Services</a:t>
            </a:r>
            <a:endParaRPr lang="en-US" sz="1200" dirty="0"/>
          </a:p>
        </p:txBody>
      </p:sp>
      <p:sp>
        <p:nvSpPr>
          <p:cNvPr id="53" name="Oval 52"/>
          <p:cNvSpPr/>
          <p:nvPr/>
        </p:nvSpPr>
        <p:spPr>
          <a:xfrm>
            <a:off x="7788146" y="5562600"/>
            <a:ext cx="1165860" cy="51816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/>
              <a:t>Core</a:t>
            </a:r>
          </a:p>
          <a:p>
            <a:pPr algn="ctr"/>
            <a:r>
              <a:rPr lang="en-US" sz="1200" dirty="0" smtClean="0"/>
              <a:t>Services</a:t>
            </a:r>
            <a:endParaRPr lang="en-US" sz="1200" dirty="0"/>
          </a:p>
        </p:txBody>
      </p:sp>
      <p:sp>
        <p:nvSpPr>
          <p:cNvPr id="4" name="Right Brace 3"/>
          <p:cNvSpPr/>
          <p:nvPr/>
        </p:nvSpPr>
        <p:spPr>
          <a:xfrm>
            <a:off x="7353806" y="1447800"/>
            <a:ext cx="457200" cy="533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Brace 57"/>
          <p:cNvSpPr/>
          <p:nvPr/>
        </p:nvSpPr>
        <p:spPr>
          <a:xfrm>
            <a:off x="7353806" y="2971800"/>
            <a:ext cx="457200" cy="533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/>
          <p:cNvSpPr/>
          <p:nvPr/>
        </p:nvSpPr>
        <p:spPr>
          <a:xfrm>
            <a:off x="7353806" y="3886200"/>
            <a:ext cx="457200" cy="533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/>
          <p:cNvSpPr/>
          <p:nvPr/>
        </p:nvSpPr>
        <p:spPr>
          <a:xfrm>
            <a:off x="7353806" y="4648200"/>
            <a:ext cx="457200" cy="533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Brace 61"/>
          <p:cNvSpPr/>
          <p:nvPr/>
        </p:nvSpPr>
        <p:spPr>
          <a:xfrm>
            <a:off x="7353806" y="5562600"/>
            <a:ext cx="457200" cy="533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4648200" y="55626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Services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057400" y="22098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Patient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Selection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62000" y="22098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Electronic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Signature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352800" y="22098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User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Authentication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7772400" y="2209800"/>
            <a:ext cx="1165860" cy="51816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/>
              <a:t>Plug-in</a:t>
            </a:r>
          </a:p>
          <a:p>
            <a:pPr algn="ctr"/>
            <a:r>
              <a:rPr lang="en-US" sz="1200" dirty="0" smtClean="0"/>
              <a:t>Services</a:t>
            </a:r>
            <a:endParaRPr lang="en-US" sz="1200" dirty="0"/>
          </a:p>
        </p:txBody>
      </p:sp>
      <p:sp>
        <p:nvSpPr>
          <p:cNvPr id="68" name="Right Brace 67"/>
          <p:cNvSpPr/>
          <p:nvPr/>
        </p:nvSpPr>
        <p:spPr>
          <a:xfrm>
            <a:off x="7353806" y="2209800"/>
            <a:ext cx="457200" cy="53340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5943600" y="1447800"/>
            <a:ext cx="1188720" cy="518160"/>
          </a:xfrm>
          <a:prstGeom prst="rect">
            <a:avLst/>
          </a:prstGeom>
          <a:solidFill>
            <a:schemeClr val="bg2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SMArt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Plug-in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49296638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mp:transition xmlns:mp="http://schemas.microsoft.com/office/mac/powerpoint/2008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152401"/>
            <a:ext cx="82296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Plug-in Inventory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838200"/>
            <a:ext cx="8382000" cy="5715000"/>
          </a:xfrm>
        </p:spPr>
        <p:txBody>
          <a:bodyPr numCol="2">
            <a:normAutofit/>
          </a:bodyPr>
          <a:lstStyle/>
          <a:p>
            <a:r>
              <a:rPr lang="en-US" sz="2400" dirty="0" smtClean="0"/>
              <a:t>Results display</a:t>
            </a:r>
          </a:p>
          <a:p>
            <a:pPr lvl="1"/>
            <a:r>
              <a:rPr lang="en-US" sz="2000" dirty="0" smtClean="0"/>
              <a:t>Recent results</a:t>
            </a:r>
          </a:p>
          <a:p>
            <a:pPr lvl="1"/>
            <a:r>
              <a:rPr lang="en-US" sz="2000" dirty="0" err="1" smtClean="0"/>
              <a:t>Flowsheet</a:t>
            </a:r>
            <a:endParaRPr lang="en-US" sz="2000" dirty="0" smtClean="0"/>
          </a:p>
          <a:p>
            <a:pPr lvl="1"/>
            <a:r>
              <a:rPr lang="en-US" sz="2000" dirty="0" smtClean="0"/>
              <a:t>Clinical abstract</a:t>
            </a:r>
          </a:p>
          <a:p>
            <a:pPr lvl="1"/>
            <a:r>
              <a:rPr lang="en-US" sz="2000" dirty="0" smtClean="0"/>
              <a:t>Clinical documents</a:t>
            </a:r>
          </a:p>
          <a:p>
            <a:pPr lvl="1"/>
            <a:r>
              <a:rPr lang="en-US" sz="2000" dirty="0"/>
              <a:t>Encounter display</a:t>
            </a:r>
          </a:p>
          <a:p>
            <a:pPr lvl="1"/>
            <a:r>
              <a:rPr lang="en-US" sz="2000" dirty="0"/>
              <a:t>Order </a:t>
            </a:r>
            <a:r>
              <a:rPr lang="en-US" sz="2000" dirty="0" smtClean="0"/>
              <a:t>summary</a:t>
            </a:r>
          </a:p>
          <a:p>
            <a:pPr lvl="1"/>
            <a:r>
              <a:rPr lang="en-US" sz="2000" dirty="0" smtClean="0"/>
              <a:t>Chart search</a:t>
            </a:r>
            <a:endParaRPr lang="en-US" sz="2000" dirty="0"/>
          </a:p>
          <a:p>
            <a:r>
              <a:rPr lang="en-US" sz="2400" dirty="0" smtClean="0"/>
              <a:t>Data capture</a:t>
            </a:r>
          </a:p>
          <a:p>
            <a:pPr lvl="1"/>
            <a:r>
              <a:rPr lang="en-US" sz="2000" dirty="0"/>
              <a:t>Results </a:t>
            </a:r>
            <a:r>
              <a:rPr lang="en-US" sz="2000" dirty="0" smtClean="0"/>
              <a:t>entry</a:t>
            </a:r>
          </a:p>
          <a:p>
            <a:pPr lvl="1"/>
            <a:r>
              <a:rPr lang="en-US" sz="2000" dirty="0" smtClean="0"/>
              <a:t>Order entry</a:t>
            </a:r>
            <a:endParaRPr lang="en-US" sz="2000" dirty="0" smtClean="0"/>
          </a:p>
          <a:p>
            <a:pPr lvl="1"/>
            <a:r>
              <a:rPr lang="en-US" sz="2000" dirty="0" smtClean="0"/>
              <a:t>Note Writing</a:t>
            </a:r>
          </a:p>
          <a:p>
            <a:pPr lvl="1"/>
            <a:r>
              <a:rPr lang="en-US" sz="2000" dirty="0" smtClean="0"/>
              <a:t>Document </a:t>
            </a:r>
            <a:r>
              <a:rPr lang="en-US" sz="2000" dirty="0" err="1" smtClean="0"/>
              <a:t>uploader</a:t>
            </a:r>
            <a:endParaRPr lang="en-US" sz="2000" dirty="0" smtClean="0"/>
          </a:p>
          <a:p>
            <a:pPr lvl="1"/>
            <a:r>
              <a:rPr lang="en-US" sz="2000" dirty="0" smtClean="0"/>
              <a:t>Electronic signature</a:t>
            </a:r>
          </a:p>
          <a:p>
            <a:pPr lvl="1"/>
            <a:r>
              <a:rPr lang="en-US" sz="2000" dirty="0" smtClean="0"/>
              <a:t>Problem list management</a:t>
            </a:r>
          </a:p>
          <a:p>
            <a:r>
              <a:rPr lang="en-US" sz="2400" dirty="0" smtClean="0"/>
              <a:t>User tools</a:t>
            </a:r>
          </a:p>
          <a:p>
            <a:pPr lvl="1"/>
            <a:r>
              <a:rPr lang="en-US" sz="2000" dirty="0"/>
              <a:t>User </a:t>
            </a:r>
            <a:r>
              <a:rPr lang="en-US" sz="2000" dirty="0" smtClean="0"/>
              <a:t>preferences</a:t>
            </a:r>
          </a:p>
          <a:p>
            <a:pPr lvl="1"/>
            <a:r>
              <a:rPr lang="en-US" sz="2000" dirty="0" smtClean="0"/>
              <a:t>User feedback</a:t>
            </a:r>
            <a:endParaRPr lang="en-US" sz="2000" dirty="0"/>
          </a:p>
          <a:p>
            <a:pPr lvl="1"/>
            <a:r>
              <a:rPr lang="en-US" sz="2000" dirty="0"/>
              <a:t>Notifications</a:t>
            </a:r>
          </a:p>
          <a:p>
            <a:r>
              <a:rPr lang="en-US" sz="2400" dirty="0" smtClean="0"/>
              <a:t>Administrative</a:t>
            </a:r>
          </a:p>
          <a:p>
            <a:pPr lvl="1"/>
            <a:r>
              <a:rPr lang="en-US" sz="2000" dirty="0" smtClean="0"/>
              <a:t>User management</a:t>
            </a:r>
          </a:p>
          <a:p>
            <a:pPr lvl="1"/>
            <a:r>
              <a:rPr lang="en-US" sz="2000" dirty="0" smtClean="0"/>
              <a:t>Remote troubleshooting</a:t>
            </a:r>
          </a:p>
          <a:p>
            <a:pPr lvl="1"/>
            <a:r>
              <a:rPr lang="en-US" sz="2000" dirty="0" smtClean="0"/>
              <a:t>Property management</a:t>
            </a:r>
          </a:p>
          <a:p>
            <a:pPr lvl="1"/>
            <a:r>
              <a:rPr lang="en-US" sz="2000" dirty="0" smtClean="0"/>
              <a:t>Administrative reports</a:t>
            </a:r>
          </a:p>
          <a:p>
            <a:pPr lvl="1"/>
            <a:r>
              <a:rPr lang="en-US" sz="2000" dirty="0" smtClean="0"/>
              <a:t>Concept mapping</a:t>
            </a:r>
            <a:endParaRPr lang="en-US" sz="2400" dirty="0" smtClean="0"/>
          </a:p>
          <a:p>
            <a:r>
              <a:rPr lang="en-US" sz="2400" dirty="0"/>
              <a:t>Research</a:t>
            </a:r>
          </a:p>
          <a:p>
            <a:pPr lvl="1"/>
            <a:r>
              <a:rPr lang="en-US" sz="2000" dirty="0"/>
              <a:t>Medication reconciliation</a:t>
            </a:r>
          </a:p>
          <a:p>
            <a:pPr lvl="1"/>
            <a:r>
              <a:rPr lang="en-US" sz="2000" dirty="0"/>
              <a:t>Med profile visualization</a:t>
            </a:r>
          </a:p>
          <a:p>
            <a:pPr lvl="1"/>
            <a:r>
              <a:rPr lang="en-US" sz="2000" dirty="0" err="1" smtClean="0"/>
              <a:t>SMArt</a:t>
            </a:r>
            <a:r>
              <a:rPr lang="en-US" sz="2000" dirty="0" smtClean="0"/>
              <a:t> </a:t>
            </a:r>
            <a:r>
              <a:rPr lang="en-US" sz="2000" dirty="0"/>
              <a:t>plug-ins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7790575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mp:transition xmlns:mp="http://schemas.microsoft.com/office/mac/powerpoint/2008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Designing G3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8182"/>
          <a:stretch>
            <a:fillRect/>
          </a:stretch>
        </p:blipFill>
        <p:spPr>
          <a:xfrm>
            <a:off x="1600200" y="1591913"/>
            <a:ext cx="6216650" cy="42754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G3 Requirements and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Functional Requirements</a:t>
            </a:r>
          </a:p>
          <a:p>
            <a:pPr lvl="1"/>
            <a:r>
              <a:rPr lang="en-US" dirty="0" smtClean="0"/>
              <a:t>Order Entry</a:t>
            </a:r>
          </a:p>
          <a:p>
            <a:pPr lvl="1"/>
            <a:r>
              <a:rPr lang="en-US" dirty="0" smtClean="0"/>
              <a:t>Note </a:t>
            </a:r>
            <a:r>
              <a:rPr lang="en-US" dirty="0" smtClean="0"/>
              <a:t>Writing</a:t>
            </a:r>
          </a:p>
          <a:p>
            <a:pPr lvl="1"/>
            <a:r>
              <a:rPr lang="en-US" dirty="0" smtClean="0"/>
              <a:t>Medication / Problem / Allergy Management</a:t>
            </a:r>
            <a:endParaRPr lang="en-US" dirty="0" smtClean="0"/>
          </a:p>
          <a:p>
            <a:pPr lvl="1"/>
            <a:r>
              <a:rPr lang="en-US" dirty="0" smtClean="0"/>
              <a:t>Clinical Decision </a:t>
            </a:r>
            <a:r>
              <a:rPr lang="en-US" dirty="0" smtClean="0"/>
              <a:t>Support</a:t>
            </a:r>
          </a:p>
          <a:p>
            <a:pPr lvl="1"/>
            <a:r>
              <a:rPr lang="en-US" dirty="0" err="1" smtClean="0"/>
              <a:t>SureScripts</a:t>
            </a:r>
            <a:r>
              <a:rPr lang="en-US" dirty="0" smtClean="0"/>
              <a:t> / Meaningful Use Compliance</a:t>
            </a:r>
          </a:p>
          <a:p>
            <a:pPr lvl="1"/>
            <a:r>
              <a:rPr lang="en-US" dirty="0" smtClean="0"/>
              <a:t>Integrate </a:t>
            </a:r>
            <a:r>
              <a:rPr lang="en-US" dirty="0" smtClean="0"/>
              <a:t>with</a:t>
            </a:r>
            <a:r>
              <a:rPr lang="en-US" dirty="0" smtClean="0"/>
              <a:t> Research Platform</a:t>
            </a:r>
            <a:endParaRPr lang="en-US" dirty="0" smtClean="0"/>
          </a:p>
          <a:p>
            <a:pPr lvl="1"/>
            <a:r>
              <a:rPr lang="en-US" dirty="0" smtClean="0"/>
              <a:t>Support </a:t>
            </a:r>
            <a:r>
              <a:rPr lang="en-US" dirty="0" smtClean="0"/>
              <a:t>Existing</a:t>
            </a:r>
            <a:r>
              <a:rPr lang="en-US" dirty="0" smtClean="0"/>
              <a:t> Gopher Content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G3 Requirements and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Usability and User Experience Goals</a:t>
            </a:r>
          </a:p>
          <a:p>
            <a:pPr lvl="1"/>
            <a:r>
              <a:rPr lang="en-US" dirty="0" smtClean="0"/>
              <a:t>Safe</a:t>
            </a:r>
          </a:p>
          <a:p>
            <a:pPr lvl="1"/>
            <a:r>
              <a:rPr lang="en-US" dirty="0" smtClean="0"/>
              <a:t>Efficient</a:t>
            </a:r>
          </a:p>
          <a:p>
            <a:pPr lvl="1"/>
            <a:r>
              <a:rPr lang="en-US" dirty="0" smtClean="0"/>
              <a:t>Support novice and expert users</a:t>
            </a:r>
            <a:endParaRPr lang="en-US" dirty="0" smtClean="0"/>
          </a:p>
          <a:p>
            <a:pPr lvl="1"/>
            <a:r>
              <a:rPr lang="en-US" dirty="0" smtClean="0"/>
              <a:t>Minimal training required</a:t>
            </a:r>
          </a:p>
          <a:p>
            <a:pPr lvl="1"/>
            <a:r>
              <a:rPr lang="en-US" dirty="0" smtClean="0"/>
              <a:t>Intuitive interface leveraging existing metaphors </a:t>
            </a:r>
          </a:p>
          <a:p>
            <a:pPr lvl="1"/>
            <a:r>
              <a:rPr lang="en-US" dirty="0"/>
              <a:t>K</a:t>
            </a:r>
            <a:r>
              <a:rPr lang="en-US" dirty="0" smtClean="0"/>
              <a:t>eyboard and </a:t>
            </a:r>
            <a:r>
              <a:rPr lang="en-US" dirty="0"/>
              <a:t>m</a:t>
            </a:r>
            <a:r>
              <a:rPr lang="en-US" dirty="0" smtClean="0"/>
              <a:t>ouse </a:t>
            </a:r>
            <a:r>
              <a:rPr lang="en-US" dirty="0" smtClean="0"/>
              <a:t>friendly</a:t>
            </a:r>
          </a:p>
          <a:p>
            <a:pPr lvl="1"/>
            <a:r>
              <a:rPr lang="en-US" dirty="0" smtClean="0"/>
              <a:t>Avoid Information Overload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in G3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 was to support multiple workflows for each user type based on</a:t>
            </a:r>
          </a:p>
          <a:p>
            <a:pPr lvl="1"/>
            <a:r>
              <a:rPr lang="en-US" dirty="0" smtClean="0"/>
              <a:t>Role (e.g., MD, RN, </a:t>
            </a:r>
            <a:r>
              <a:rPr lang="en-US" dirty="0" smtClean="0"/>
              <a:t>Dietitian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Training Level (e.g., Attending, Resident</a:t>
            </a:r>
            <a:r>
              <a:rPr lang="en-US" dirty="0"/>
              <a:t>,</a:t>
            </a:r>
            <a:r>
              <a:rPr lang="en-US" dirty="0" smtClean="0"/>
              <a:t> Student)</a:t>
            </a:r>
          </a:p>
          <a:p>
            <a:pPr lvl="1"/>
            <a:r>
              <a:rPr lang="en-US" dirty="0" smtClean="0"/>
              <a:t>Specific Permissions</a:t>
            </a:r>
          </a:p>
          <a:p>
            <a:r>
              <a:rPr lang="en-US" dirty="0" smtClean="0"/>
              <a:t>“Wizard</a:t>
            </a:r>
            <a:r>
              <a:rPr lang="en-US" dirty="0" smtClean="0"/>
              <a:t>”</a:t>
            </a:r>
            <a:r>
              <a:rPr lang="en-US" dirty="0" smtClean="0"/>
              <a:t>-</a:t>
            </a:r>
            <a:r>
              <a:rPr lang="en-US" dirty="0" smtClean="0"/>
              <a:t>like </a:t>
            </a:r>
            <a:r>
              <a:rPr lang="en-US" dirty="0" smtClean="0"/>
              <a:t>guide </a:t>
            </a:r>
            <a:r>
              <a:rPr lang="en-US" dirty="0" smtClean="0"/>
              <a:t>generated </a:t>
            </a:r>
            <a:r>
              <a:rPr lang="en-US" dirty="0" smtClean="0"/>
              <a:t>for each type of </a:t>
            </a:r>
            <a:r>
              <a:rPr lang="en-US" dirty="0" smtClean="0"/>
              <a:t>transaction</a:t>
            </a:r>
          </a:p>
          <a:p>
            <a:r>
              <a:rPr lang="en-US" dirty="0" smtClean="0"/>
              <a:t>Users can navigate in any order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in G3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00"/>
          <a:stretch/>
        </p:blipFill>
        <p:spPr>
          <a:xfrm>
            <a:off x="304800" y="1752600"/>
            <a:ext cx="8440217" cy="628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00"/>
          <a:stretch/>
        </p:blipFill>
        <p:spPr>
          <a:xfrm>
            <a:off x="446749" y="2886123"/>
            <a:ext cx="8211617" cy="629930"/>
          </a:xfrm>
          <a:prstGeom prst="rect">
            <a:avLst/>
          </a:prstGeom>
        </p:spPr>
      </p:pic>
      <p:grpSp>
        <p:nvGrpSpPr>
          <p:cNvPr id="7" name="Group 12"/>
          <p:cNvGrpSpPr/>
          <p:nvPr/>
        </p:nvGrpSpPr>
        <p:grpSpPr>
          <a:xfrm>
            <a:off x="533400" y="4038600"/>
            <a:ext cx="8077200" cy="646372"/>
            <a:chOff x="0" y="4600473"/>
            <a:chExt cx="9144000" cy="6573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607169"/>
              <a:ext cx="9144000" cy="65063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7845" y="4600473"/>
              <a:ext cx="7772400" cy="287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2509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Entry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dirty="0" smtClean="0"/>
              <a:t>-commerce Cart metaphor</a:t>
            </a:r>
          </a:p>
          <a:p>
            <a:pPr lvl="1"/>
            <a:r>
              <a:rPr lang="en-US" dirty="0" smtClean="0"/>
              <a:t>Add, update, and delete items from cart</a:t>
            </a:r>
          </a:p>
          <a:p>
            <a:pPr lvl="1"/>
            <a:r>
              <a:rPr lang="en-US" dirty="0" smtClean="0"/>
              <a:t>Single search bar for all </a:t>
            </a:r>
            <a:r>
              <a:rPr lang="en-US" dirty="0" err="1" smtClean="0"/>
              <a:t>orderables</a:t>
            </a:r>
            <a:endParaRPr lang="en-US" dirty="0" smtClean="0"/>
          </a:p>
          <a:p>
            <a:pPr lvl="2"/>
            <a:r>
              <a:rPr lang="en-US" dirty="0" smtClean="0"/>
              <a:t>Multi-word </a:t>
            </a:r>
            <a:r>
              <a:rPr lang="en-US" dirty="0" err="1" smtClean="0"/>
              <a:t>autocompleter</a:t>
            </a:r>
            <a:endParaRPr lang="en-US" dirty="0" smtClean="0"/>
          </a:p>
          <a:p>
            <a:pPr lvl="2"/>
            <a:r>
              <a:rPr lang="en-US" dirty="0" smtClean="0"/>
              <a:t>Common matches shown at top</a:t>
            </a:r>
          </a:p>
          <a:p>
            <a:pPr lvl="2"/>
            <a:r>
              <a:rPr lang="en-US" dirty="0" smtClean="0"/>
              <a:t>Icons to demonstrate formulary status</a:t>
            </a:r>
            <a:endParaRPr lang="en-US" dirty="0"/>
          </a:p>
          <a:p>
            <a:pPr lvl="1"/>
            <a:r>
              <a:rPr lang="en-US" dirty="0" smtClean="0"/>
              <a:t>Batch renewal and d/c of medications</a:t>
            </a:r>
          </a:p>
          <a:p>
            <a:pPr lvl="1"/>
            <a:r>
              <a:rPr lang="en-US" dirty="0" smtClean="0"/>
              <a:t>Drag and drop ordering and information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Entry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78" y="1451836"/>
            <a:ext cx="9144000" cy="620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8423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Entry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8516"/>
            <a:ext cx="9144000" cy="6161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463" r="43413" b="68157"/>
          <a:stretch/>
        </p:blipFill>
        <p:spPr>
          <a:xfrm>
            <a:off x="0" y="2102181"/>
            <a:ext cx="5174294" cy="13173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6103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2927E-7 -4.882E-6 L 0.19997 0.06664 " pathEditMode="relative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Conflicts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 smtClean="0"/>
              <a:t>Dr. Duke has no conflicts of interest to report</a:t>
            </a:r>
          </a:p>
          <a:p>
            <a:r>
              <a:rPr lang="en-US" dirty="0" smtClean="0"/>
              <a:t>Dr. </a:t>
            </a:r>
            <a:r>
              <a:rPr lang="en-US" dirty="0" err="1" smtClean="0"/>
              <a:t>Mamlin</a:t>
            </a:r>
            <a:r>
              <a:rPr lang="en-US" dirty="0" smtClean="0"/>
              <a:t> has no conflicts of interest to report</a:t>
            </a:r>
          </a:p>
          <a:p>
            <a:r>
              <a:rPr lang="en-US" dirty="0" smtClean="0"/>
              <a:t>Dr. Martin has no conflicts of interest to report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Entry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800"/>
            <a:ext cx="9144000" cy="6200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4320" t="29840" b="58544"/>
          <a:stretch/>
        </p:blipFill>
        <p:spPr>
          <a:xfrm>
            <a:off x="6795800" y="3298095"/>
            <a:ext cx="2348200" cy="720274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6109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0286E-6 3.46599E-6 L -0.3548 0.0666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40" y="33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Medication Ordering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800"/>
            <a:ext cx="9144000" cy="62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1626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Medication Ordering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1447800"/>
            <a:ext cx="9144000" cy="624228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3428999"/>
          </a:xfrm>
          <a:solidFill>
            <a:schemeClr val="bg1"/>
          </a:solidFill>
          <a:ln>
            <a:solidFill>
              <a:srgbClr val="000000"/>
            </a:solidFill>
          </a:ln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Order sets simplify &amp; speed up ordering</a:t>
            </a:r>
          </a:p>
          <a:p>
            <a:r>
              <a:rPr lang="en-US" dirty="0" smtClean="0"/>
              <a:t>Provide guidance (CDS)</a:t>
            </a:r>
          </a:p>
          <a:p>
            <a:r>
              <a:rPr lang="en-US" dirty="0" smtClean="0"/>
              <a:t>Can suggest corollary orders (tests, handouts)</a:t>
            </a:r>
          </a:p>
          <a:p>
            <a:r>
              <a:rPr lang="en-US" dirty="0" smtClean="0"/>
              <a:t>Basic authoring tool built-in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8178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Medication Ordering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r="25304"/>
          <a:stretch>
            <a:fillRect/>
          </a:stretch>
        </p:blipFill>
        <p:spPr>
          <a:xfrm>
            <a:off x="914400" y="1282329"/>
            <a:ext cx="7696200" cy="542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7002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49000"/>
          </a:blip>
          <a:srcRect r="25304"/>
          <a:stretch>
            <a:fillRect/>
          </a:stretch>
        </p:blipFill>
        <p:spPr>
          <a:xfrm>
            <a:off x="914400" y="1282329"/>
            <a:ext cx="7696200" cy="5423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Medication </a:t>
            </a:r>
            <a:r>
              <a:rPr lang="en-US" dirty="0" smtClean="0"/>
              <a:t>Ordering</a:t>
            </a:r>
            <a:endParaRPr lang="en-US" dirty="0"/>
          </a:p>
        </p:txBody>
      </p:sp>
      <p:sp>
        <p:nvSpPr>
          <p:cNvPr id="4" name="Content Placeholder 8"/>
          <p:cNvSpPr>
            <a:spLocks noGrp="1"/>
          </p:cNvSpPr>
          <p:nvPr>
            <p:ph sz="half" idx="4294967295"/>
          </p:nvPr>
        </p:nvSpPr>
        <p:spPr>
          <a:xfrm>
            <a:off x="3886200" y="1600201"/>
            <a:ext cx="4800600" cy="388619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127000" dist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2800" dirty="0" smtClean="0"/>
              <a:t>Without an order set or when customizing an </a:t>
            </a:r>
            <a:r>
              <a:rPr lang="en-US" sz="2800" dirty="0" smtClean="0"/>
              <a:t>order, </a:t>
            </a:r>
            <a:r>
              <a:rPr lang="en-US" sz="2800" dirty="0" smtClean="0"/>
              <a:t>we show a basic order form</a:t>
            </a:r>
            <a:endParaRPr lang="en-US" sz="2800" dirty="0"/>
          </a:p>
          <a:p>
            <a:r>
              <a:rPr lang="en-US" sz="2800" dirty="0" smtClean="0"/>
              <a:t>Varies by type of order</a:t>
            </a:r>
          </a:p>
          <a:p>
            <a:r>
              <a:rPr lang="en-US" sz="2800" dirty="0" err="1" smtClean="0"/>
              <a:t>RxNorm</a:t>
            </a:r>
            <a:r>
              <a:rPr lang="en-US" sz="2800" dirty="0" smtClean="0"/>
              <a:t> </a:t>
            </a:r>
            <a:r>
              <a:rPr lang="en-US" sz="2800" dirty="0" smtClean="0"/>
              <a:t>plus local dictionary </a:t>
            </a:r>
            <a:r>
              <a:rPr lang="en-US" sz="2800" dirty="0" smtClean="0"/>
              <a:t>used </a:t>
            </a:r>
            <a:r>
              <a:rPr lang="en-US" sz="2800" dirty="0" smtClean="0"/>
              <a:t>to</a:t>
            </a:r>
            <a:r>
              <a:rPr lang="en-US" sz="2800" dirty="0" smtClean="0"/>
              <a:t> drive prescribing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6496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Allergy Entry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0200"/>
            <a:ext cx="7772400" cy="255130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Allergy Entry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752600"/>
            <a:ext cx="7943850" cy="361344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Decision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Contextual Alerting</a:t>
            </a:r>
          </a:p>
          <a:p>
            <a:pPr lvl="1"/>
            <a:r>
              <a:rPr lang="en-US" dirty="0" smtClean="0"/>
              <a:t>Relevance Adjustment Module</a:t>
            </a:r>
          </a:p>
          <a:p>
            <a:pPr lvl="1"/>
            <a:r>
              <a:rPr lang="en-US" dirty="0" smtClean="0"/>
              <a:t>Delivery mechanisms (e.g. interruptive, corner </a:t>
            </a:r>
            <a:r>
              <a:rPr lang="en-US" dirty="0" err="1" smtClean="0"/>
              <a:t>notifier</a:t>
            </a:r>
            <a:r>
              <a:rPr lang="en-US" dirty="0" smtClean="0"/>
              <a:t>, </a:t>
            </a:r>
            <a:r>
              <a:rPr lang="en-US" dirty="0" err="1" smtClean="0"/>
              <a:t>infopanel</a:t>
            </a:r>
            <a:r>
              <a:rPr lang="en-US" dirty="0" smtClean="0"/>
              <a:t>, dropdown, etc)</a:t>
            </a:r>
          </a:p>
          <a:p>
            <a:r>
              <a:rPr lang="en-US" dirty="0" smtClean="0"/>
              <a:t>Non-alert support</a:t>
            </a:r>
          </a:p>
          <a:p>
            <a:pPr lvl="1"/>
            <a:r>
              <a:rPr lang="en-US" dirty="0" smtClean="0"/>
              <a:t>Medication info on demand (pt specific and general)</a:t>
            </a:r>
          </a:p>
          <a:p>
            <a:pPr lvl="1"/>
            <a:r>
              <a:rPr lang="en-US" dirty="0" smtClean="0"/>
              <a:t>Problem based concept lookup (</a:t>
            </a:r>
            <a:r>
              <a:rPr lang="en-US" dirty="0" err="1" smtClean="0"/>
              <a:t>UpToDate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{Clinical Advisors for ordering?}</a:t>
            </a:r>
          </a:p>
          <a:p>
            <a:r>
              <a:rPr lang="en-US" dirty="0" smtClean="0"/>
              <a:t>Article Linking / Reference </a:t>
            </a:r>
            <a:r>
              <a:rPr lang="en-US" dirty="0" smtClean="0"/>
              <a:t>Sharing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Decision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 Alert Display</a:t>
            </a:r>
          </a:p>
          <a:p>
            <a:r>
              <a:rPr lang="en-US" dirty="0" err="1" smtClean="0"/>
              <a:t>InfoPanel</a:t>
            </a:r>
            <a:endParaRPr lang="en-US" dirty="0" smtClean="0"/>
          </a:p>
          <a:p>
            <a:r>
              <a:rPr lang="en-US" dirty="0" smtClean="0"/>
              <a:t>Real-Time NLP of Notes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Alerts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Embedded mechanics to dynamically change alert display based on context</a:t>
            </a:r>
          </a:p>
          <a:p>
            <a:r>
              <a:rPr lang="en-US" dirty="0" smtClean="0"/>
              <a:t>Presentation of alert</a:t>
            </a:r>
            <a:r>
              <a:rPr lang="en-US" dirty="0" smtClean="0"/>
              <a:t> can vary based </a:t>
            </a:r>
            <a:r>
              <a:rPr lang="en-US" dirty="0" smtClean="0"/>
              <a:t>on</a:t>
            </a:r>
          </a:p>
          <a:p>
            <a:pPr lvl="1"/>
            <a:r>
              <a:rPr lang="en-US" dirty="0" smtClean="0"/>
              <a:t>Patient Context</a:t>
            </a:r>
          </a:p>
          <a:p>
            <a:pPr lvl="1"/>
            <a:r>
              <a:rPr lang="en-US" dirty="0" smtClean="0"/>
              <a:t>Physician Context</a:t>
            </a:r>
          </a:p>
          <a:p>
            <a:pPr lvl="1"/>
            <a:r>
              <a:rPr lang="en-US" dirty="0" smtClean="0"/>
              <a:t>Institutional </a:t>
            </a:r>
            <a:r>
              <a:rPr lang="en-US" dirty="0" smtClean="0"/>
              <a:t>Context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grpSp>
        <p:nvGrpSpPr>
          <p:cNvPr id="5" name="Group 18"/>
          <p:cNvGrpSpPr/>
          <p:nvPr/>
        </p:nvGrpSpPr>
        <p:grpSpPr>
          <a:xfrm>
            <a:off x="2209800" y="1600200"/>
            <a:ext cx="4495800" cy="1659988"/>
            <a:chOff x="4114800" y="1752600"/>
            <a:chExt cx="4953000" cy="1828800"/>
          </a:xfrm>
        </p:grpSpPr>
        <p:sp>
          <p:nvSpPr>
            <p:cNvPr id="11" name="Rectangle 10"/>
            <p:cNvSpPr/>
            <p:nvPr/>
          </p:nvSpPr>
          <p:spPr>
            <a:xfrm>
              <a:off x="4114800" y="1752600"/>
              <a:ext cx="4953000" cy="18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2"/>
            <p:cNvGrpSpPr/>
            <p:nvPr/>
          </p:nvGrpSpPr>
          <p:grpSpPr>
            <a:xfrm>
              <a:off x="4226786" y="1869876"/>
              <a:ext cx="4841014" cy="1593138"/>
              <a:chOff x="4231229" y="1869876"/>
              <a:chExt cx="4841014" cy="1593138"/>
            </a:xfrm>
            <a:solidFill>
              <a:schemeClr val="bg1"/>
            </a:solidFill>
          </p:grpSpPr>
          <p:pic>
            <p:nvPicPr>
              <p:cNvPr id="14" name="Picture 13" descr="1984 Gopher Article Footer.png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</a:ext>
                </a:extLst>
              </a:blip>
              <a:stretch>
                <a:fillRect/>
              </a:stretch>
            </p:blipFill>
            <p:spPr>
              <a:xfrm rot="60000">
                <a:off x="4231229" y="2691099"/>
                <a:ext cx="4841014" cy="771915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5" name="Picture 14" descr="1984 Gopher Article Author.pn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</a:ext>
                </a:extLst>
              </a:blip>
              <a:stretch>
                <a:fillRect/>
              </a:stretch>
            </p:blipFill>
            <p:spPr>
              <a:xfrm rot="60000">
                <a:off x="5637219" y="2500523"/>
                <a:ext cx="2029035" cy="297739"/>
              </a:xfrm>
              <a:prstGeom prst="rect">
                <a:avLst/>
              </a:prstGeom>
              <a:grpFill/>
            </p:spPr>
          </p:pic>
          <p:pic>
            <p:nvPicPr>
              <p:cNvPr id="16" name="Picture 15" descr="1984 Gopher Article Title.png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  </a:ext>
                </a:extLst>
              </a:blip>
              <a:stretch>
                <a:fillRect/>
              </a:stretch>
            </p:blipFill>
            <p:spPr>
              <a:xfrm rot="60000">
                <a:off x="4275339" y="1869876"/>
                <a:ext cx="4752795" cy="749861"/>
              </a:xfrm>
              <a:prstGeom prst="rect">
                <a:avLst/>
              </a:prstGeom>
              <a:grpFill/>
            </p:spPr>
          </p:pic>
        </p:grp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/>
          <a:srcRect t="10268" b="9115"/>
          <a:stretch>
            <a:fillRect/>
          </a:stretch>
        </p:blipFill>
        <p:spPr>
          <a:xfrm>
            <a:off x="2280837" y="3933073"/>
            <a:ext cx="4653363" cy="21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233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85800"/>
            <a:ext cx="6946900" cy="51629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38200"/>
            <a:ext cx="7061200" cy="5191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9" y="990600"/>
            <a:ext cx="9035775" cy="4716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" y="1234040"/>
            <a:ext cx="9080500" cy="558900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Alerting Zones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76400" y="2590800"/>
            <a:ext cx="4800600" cy="3393528"/>
          </a:xfrm>
          <a:prstGeom prst="rect">
            <a:avLst/>
          </a:prstGeom>
          <a:solidFill>
            <a:srgbClr val="FF0000">
              <a:alpha val="4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44010" y="5409048"/>
            <a:ext cx="1752600" cy="1371600"/>
          </a:xfrm>
          <a:prstGeom prst="rect">
            <a:avLst/>
          </a:prstGeom>
          <a:solidFill>
            <a:srgbClr val="FF6600">
              <a:alpha val="4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44010" y="2171508"/>
            <a:ext cx="1752600" cy="1371600"/>
          </a:xfrm>
          <a:prstGeom prst="rect">
            <a:avLst/>
          </a:prstGeom>
          <a:solidFill>
            <a:srgbClr val="3366FF">
              <a:alpha val="4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19156" y="1238154"/>
            <a:ext cx="4800600" cy="304800"/>
          </a:xfrm>
          <a:prstGeom prst="rect">
            <a:avLst/>
          </a:prstGeom>
          <a:solidFill>
            <a:srgbClr val="FFFF00">
              <a:alpha val="4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429000" y="1600200"/>
            <a:ext cx="1828800" cy="609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DDI </a:t>
            </a:r>
          </a:p>
          <a:p>
            <a:pPr algn="ctr"/>
            <a:r>
              <a:rPr lang="en-US" dirty="0" smtClean="0"/>
              <a:t>Alert Service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rot="5400000">
            <a:off x="3772694" y="2857500"/>
            <a:ext cx="8382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3400" y="1524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AZITHROMYICN Interacts with WARFARIN</a:t>
            </a:r>
          </a:p>
          <a:p>
            <a:pPr algn="ctr"/>
            <a:r>
              <a:rPr lang="en-US" sz="1200" dirty="0" smtClean="0"/>
              <a:t>Risk of </a:t>
            </a:r>
            <a:r>
              <a:rPr lang="en-US" sz="1200" b="1" dirty="0" smtClean="0"/>
              <a:t>Bleeding</a:t>
            </a:r>
          </a:p>
          <a:p>
            <a:pPr algn="ctr"/>
            <a:r>
              <a:rPr lang="en-US" sz="1200" dirty="0" smtClean="0"/>
              <a:t>Severity: Moderate</a:t>
            </a:r>
          </a:p>
          <a:p>
            <a:pPr algn="ctr"/>
            <a:r>
              <a:rPr lang="en-US" sz="1200" dirty="0" smtClean="0"/>
              <a:t>Relevance: 5 (Average)</a:t>
            </a:r>
            <a:endParaRPr lang="en-US" sz="1200" dirty="0"/>
          </a:p>
        </p:txBody>
      </p:sp>
      <p:cxnSp>
        <p:nvCxnSpPr>
          <p:cNvPr id="38" name="Straight Arrow Connector 37"/>
          <p:cNvCxnSpPr/>
          <p:nvPr/>
        </p:nvCxnSpPr>
        <p:spPr>
          <a:xfrm rot="5400000" flipH="1" flipV="1">
            <a:off x="4001691" y="2857103"/>
            <a:ext cx="838200" cy="7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334000" y="1540101"/>
            <a:ext cx="3048000" cy="8309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AZITHROMYCIN Interacts with WARFARIN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Risk of </a:t>
            </a:r>
            <a:r>
              <a:rPr lang="en-US" sz="1200" b="1" dirty="0" smtClean="0">
                <a:solidFill>
                  <a:schemeClr val="tx1"/>
                </a:solidFill>
              </a:rPr>
              <a:t>Bleeding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INR 3.4*, </a:t>
            </a:r>
            <a:r>
              <a:rPr lang="en-US" sz="1200" dirty="0" err="1" smtClean="0">
                <a:solidFill>
                  <a:schemeClr val="tx1"/>
                </a:solidFill>
              </a:rPr>
              <a:t>Hct</a:t>
            </a:r>
            <a:r>
              <a:rPr lang="en-US" sz="1200" dirty="0" smtClean="0">
                <a:solidFill>
                  <a:schemeClr val="tx1"/>
                </a:solidFill>
              </a:rPr>
              <a:t> 39.4</a:t>
            </a:r>
            <a:endParaRPr lang="en-US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Relevance: 7 (High)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65174" y="457200"/>
            <a:ext cx="2046316" cy="369332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Azithromycin</a:t>
            </a:r>
            <a:r>
              <a:rPr lang="en-US" b="1" dirty="0" smtClean="0"/>
              <a:t> </a:t>
            </a:r>
            <a:r>
              <a:rPr lang="en-US" dirty="0" smtClean="0"/>
              <a:t>Order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4039394" y="1142206"/>
            <a:ext cx="4572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057400" y="4162092"/>
            <a:ext cx="1524000" cy="838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Related Concepts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76400" y="5099828"/>
            <a:ext cx="2209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Bleeding Has Relevant Labs:</a:t>
            </a:r>
          </a:p>
          <a:p>
            <a:pPr algn="ctr"/>
            <a:r>
              <a:rPr lang="en-US" sz="1400" b="1" dirty="0" smtClean="0"/>
              <a:t> INR, HCT, PLT</a:t>
            </a:r>
            <a:endParaRPr lang="en-US" sz="1400" dirty="0" smtClean="0"/>
          </a:p>
          <a:p>
            <a:pPr algn="ctr"/>
            <a:endParaRPr lang="en-US" sz="1400" dirty="0" smtClean="0"/>
          </a:p>
        </p:txBody>
      </p:sp>
      <p:sp>
        <p:nvSpPr>
          <p:cNvPr id="27" name="Can 26"/>
          <p:cNvSpPr/>
          <p:nvPr/>
        </p:nvSpPr>
        <p:spPr>
          <a:xfrm>
            <a:off x="5334000" y="4009692"/>
            <a:ext cx="1219200" cy="1066800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  <a:p>
            <a:pPr algn="ctr"/>
            <a:r>
              <a:rPr lang="en-US" dirty="0" smtClean="0"/>
              <a:t>Repository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733800" y="4572000"/>
            <a:ext cx="13716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886200" y="4602895"/>
            <a:ext cx="998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INR, HCT, PLT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1447800" y="3429794"/>
            <a:ext cx="5791200" cy="266620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rgbClr val="000000"/>
                </a:solidFill>
              </a:rPr>
              <a:t>Relevance Adjustment Module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86096" y="1140023"/>
            <a:ext cx="1152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/>
              <a:t>Original Alert</a:t>
            </a:r>
            <a:endParaRPr lang="en-US" sz="1400" u="sng" dirty="0"/>
          </a:p>
        </p:txBody>
      </p:sp>
      <p:sp>
        <p:nvSpPr>
          <p:cNvPr id="39" name="TextBox 38"/>
          <p:cNvSpPr txBox="1"/>
          <p:nvPr/>
        </p:nvSpPr>
        <p:spPr>
          <a:xfrm>
            <a:off x="6311380" y="1140023"/>
            <a:ext cx="927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/>
              <a:t>Final Alert</a:t>
            </a:r>
            <a:endParaRPr lang="en-US" sz="1400" u="sng" dirty="0"/>
          </a:p>
        </p:txBody>
      </p:sp>
      <p:sp>
        <p:nvSpPr>
          <p:cNvPr id="40" name="TextBox 39"/>
          <p:cNvSpPr txBox="1"/>
          <p:nvPr/>
        </p:nvSpPr>
        <p:spPr>
          <a:xfrm>
            <a:off x="4944241" y="5122918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Patient has lab values:</a:t>
            </a:r>
          </a:p>
          <a:p>
            <a:pPr algn="ctr"/>
            <a:r>
              <a:rPr lang="en-US" sz="1400" b="1" dirty="0" smtClean="0"/>
              <a:t>INR 3.4*, </a:t>
            </a:r>
            <a:r>
              <a:rPr lang="en-US" sz="1400" b="1" dirty="0" err="1" smtClean="0"/>
              <a:t>Hct</a:t>
            </a:r>
            <a:r>
              <a:rPr lang="en-US" sz="1400" b="1" dirty="0" smtClean="0"/>
              <a:t> 39.4, </a:t>
            </a:r>
            <a:r>
              <a:rPr lang="en-US" sz="1400" b="1" dirty="0" err="1" smtClean="0"/>
              <a:t>Plt</a:t>
            </a:r>
            <a:r>
              <a:rPr lang="en-US" sz="1400" b="1" dirty="0" smtClean="0"/>
              <a:t> 212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47670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InfoPanel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46482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 application-wide information stream</a:t>
            </a:r>
          </a:p>
          <a:p>
            <a:r>
              <a:rPr lang="en-US" dirty="0" smtClean="0"/>
              <a:t>Designed for</a:t>
            </a:r>
          </a:p>
          <a:p>
            <a:pPr lvl="1"/>
            <a:r>
              <a:rPr lang="en-US" dirty="0" smtClean="0"/>
              <a:t>informational messages</a:t>
            </a:r>
          </a:p>
          <a:p>
            <a:pPr lvl="1"/>
            <a:r>
              <a:rPr lang="en-US" dirty="0" smtClean="0"/>
              <a:t>clinical advisors / calculators</a:t>
            </a:r>
          </a:p>
          <a:p>
            <a:pPr lvl="1"/>
            <a:r>
              <a:rPr lang="en-US" dirty="0" smtClean="0"/>
              <a:t>“Twitter”-like team communications</a:t>
            </a:r>
          </a:p>
          <a:p>
            <a:pPr lvl="1"/>
            <a:r>
              <a:rPr lang="en-US" dirty="0" smtClean="0"/>
              <a:t>Other apps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482" y="2209800"/>
            <a:ext cx="3638358" cy="223939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079081" y="2514599"/>
            <a:ext cx="760119" cy="1916289"/>
            <a:chOff x="6096000" y="998910"/>
            <a:chExt cx="2368176" cy="5453422"/>
          </a:xfrm>
        </p:grpSpPr>
        <p:pic>
          <p:nvPicPr>
            <p:cNvPr id="11" name="Content Placeholder 5" descr="Screen shot 2011-07-21 at 5.25.58 PM.png"/>
            <p:cNvPicPr>
              <a:picLocks noChangeAspect="1"/>
            </p:cNvPicPr>
            <p:nvPr/>
          </p:nvPicPr>
          <p:blipFill>
            <a:blip r:embed="rId3"/>
            <a:srcRect l="80018" t="581" b="414"/>
            <a:stretch>
              <a:fillRect/>
            </a:stretch>
          </p:blipFill>
          <p:spPr bwMode="auto">
            <a:xfrm>
              <a:off x="6096000" y="998910"/>
              <a:ext cx="2362200" cy="53256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Content Placeholder 7" descr="Screen shot 2011-07-21 at 5.56.09 PM.png"/>
            <p:cNvPicPr>
              <a:picLocks noChangeAspect="1"/>
            </p:cNvPicPr>
            <p:nvPr/>
          </p:nvPicPr>
          <p:blipFill>
            <a:blip r:embed="rId4"/>
            <a:srcRect l="80382" t="6003" r="264" b="41850"/>
            <a:stretch>
              <a:fillRect/>
            </a:stretch>
          </p:blipFill>
          <p:spPr bwMode="auto">
            <a:xfrm>
              <a:off x="6162722" y="3295554"/>
              <a:ext cx="2295478" cy="2648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rcRect l="80090" t="95718" r="249" b="633"/>
            <a:stretch>
              <a:fillRect/>
            </a:stretch>
          </p:blipFill>
          <p:spPr>
            <a:xfrm>
              <a:off x="6103899" y="6248400"/>
              <a:ext cx="2360277" cy="20393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5943600" y="1023578"/>
            <a:ext cx="2368176" cy="5453422"/>
            <a:chOff x="6096000" y="998910"/>
            <a:chExt cx="2368176" cy="5453422"/>
          </a:xfrm>
          <a:effectLst>
            <a:outerShdw blurRad="50800" dist="76200" dir="10020000">
              <a:srgbClr val="000000">
                <a:alpha val="43000"/>
              </a:srgbClr>
            </a:outerShdw>
          </a:effectLst>
        </p:grpSpPr>
        <p:pic>
          <p:nvPicPr>
            <p:cNvPr id="15" name="Content Placeholder 5" descr="Screen shot 2011-07-21 at 5.25.58 PM.png"/>
            <p:cNvPicPr>
              <a:picLocks noChangeAspect="1"/>
            </p:cNvPicPr>
            <p:nvPr/>
          </p:nvPicPr>
          <p:blipFill>
            <a:blip r:embed="rId3"/>
            <a:srcRect l="80018" t="581" b="414"/>
            <a:stretch>
              <a:fillRect/>
            </a:stretch>
          </p:blipFill>
          <p:spPr bwMode="auto">
            <a:xfrm>
              <a:off x="6096000" y="998910"/>
              <a:ext cx="2362200" cy="53256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Content Placeholder 7" descr="Screen shot 2011-07-21 at 5.56.09 PM.png"/>
            <p:cNvPicPr>
              <a:picLocks noChangeAspect="1"/>
            </p:cNvPicPr>
            <p:nvPr/>
          </p:nvPicPr>
          <p:blipFill>
            <a:blip r:embed="rId4"/>
            <a:srcRect l="80382" t="6003" r="264" b="41850"/>
            <a:stretch>
              <a:fillRect/>
            </a:stretch>
          </p:blipFill>
          <p:spPr bwMode="auto">
            <a:xfrm>
              <a:off x="6162722" y="3295554"/>
              <a:ext cx="2295478" cy="2648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rcRect l="80090" t="95718" r="249" b="633"/>
            <a:stretch>
              <a:fillRect/>
            </a:stretch>
          </p:blipFill>
          <p:spPr>
            <a:xfrm>
              <a:off x="6103899" y="6248400"/>
              <a:ext cx="2360277" cy="2039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Clinical notes are sent in real-time to an NLP pipeline as they are being entered</a:t>
            </a:r>
          </a:p>
          <a:p>
            <a:r>
              <a:rPr lang="en-US" dirty="0" smtClean="0"/>
              <a:t>Text is simply “published” to the pipeline without awaiting a response, avoiding latency</a:t>
            </a:r>
          </a:p>
          <a:p>
            <a:r>
              <a:rPr lang="en-US" dirty="0" smtClean="0"/>
              <a:t>One or more NLP services may be run (</a:t>
            </a:r>
            <a:r>
              <a:rPr lang="en-US" dirty="0" err="1" smtClean="0"/>
              <a:t>e.g.,for</a:t>
            </a:r>
            <a:r>
              <a:rPr lang="en-US" dirty="0" smtClean="0"/>
              <a:t> CDS, quality metrics, billing, recruitment, etc)</a:t>
            </a:r>
          </a:p>
          <a:p>
            <a:r>
              <a:rPr lang="en-US" dirty="0" smtClean="0"/>
              <a:t>Consumer application of the NLP output may or may not be user-facing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Time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8657879" cy="510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r="5764"/>
          <a:stretch>
            <a:fillRect/>
          </a:stretch>
        </p:blipFill>
        <p:spPr>
          <a:xfrm>
            <a:off x="76200" y="1600200"/>
            <a:ext cx="8991600" cy="4702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Google-like search capability</a:t>
            </a:r>
          </a:p>
          <a:p>
            <a:r>
              <a:rPr lang="en-US" dirty="0" smtClean="0"/>
              <a:t>Blazingly fast look ups</a:t>
            </a:r>
          </a:p>
          <a:p>
            <a:r>
              <a:rPr lang="en-US" dirty="0" err="1" smtClean="0"/>
              <a:t>Solr</a:t>
            </a:r>
            <a:r>
              <a:rPr lang="en-US" dirty="0" smtClean="0"/>
              <a:t> / </a:t>
            </a:r>
            <a:r>
              <a:rPr lang="en-US" dirty="0" err="1" smtClean="0"/>
              <a:t>Lucene</a:t>
            </a:r>
            <a:r>
              <a:rPr lang="en-US" dirty="0" smtClean="0"/>
              <a:t> text indexing / search engine</a:t>
            </a:r>
          </a:p>
          <a:p>
            <a:r>
              <a:rPr lang="en-US" dirty="0" smtClean="0"/>
              <a:t>Highly extensible</a:t>
            </a:r>
          </a:p>
          <a:p>
            <a:r>
              <a:rPr lang="en-US" dirty="0" smtClean="0"/>
              <a:t>Support for word stemming, equivalency, grouping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Gopher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10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Gopher grew </a:t>
            </a:r>
            <a:r>
              <a:rPr lang="en-US" dirty="0"/>
              <a:t>from a small clinic to over 1000 </a:t>
            </a:r>
            <a:r>
              <a:rPr lang="en-US" dirty="0" smtClean="0"/>
              <a:t>workstations, inpatient and outpatient</a:t>
            </a:r>
          </a:p>
          <a:p>
            <a:r>
              <a:rPr lang="en-US" dirty="0" smtClean="0"/>
              <a:t>25+ years </a:t>
            </a:r>
            <a:r>
              <a:rPr lang="en-US" dirty="0" smtClean="0"/>
              <a:t>of </a:t>
            </a:r>
            <a:r>
              <a:rPr lang="en-US" dirty="0" smtClean="0"/>
              <a:t>iterations </a:t>
            </a:r>
            <a:r>
              <a:rPr lang="en-US" dirty="0" smtClean="0"/>
              <a:t>lead to robust functionality and efficiency</a:t>
            </a:r>
            <a:endParaRPr lang="en-US" dirty="0" smtClean="0"/>
          </a:p>
          <a:p>
            <a:r>
              <a:rPr lang="en-US" dirty="0" smtClean="0"/>
              <a:t>Served as the research platform for many of the seminal studies in medical informatics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UI </a:t>
            </a:r>
            <a:r>
              <a:rPr lang="en-US" dirty="0" smtClean="0"/>
              <a:t>overview</a:t>
            </a:r>
          </a:p>
          <a:p>
            <a:r>
              <a:rPr lang="en-US" dirty="0" smtClean="0"/>
              <a:t>Pluggable </a:t>
            </a:r>
            <a:r>
              <a:rPr lang="en-US" dirty="0" smtClean="0"/>
              <a:t>renderers - brief and detailed views</a:t>
            </a:r>
            <a:endParaRPr lang="en-US" dirty="0" smtClean="0"/>
          </a:p>
          <a:p>
            <a:r>
              <a:rPr lang="en-US" dirty="0" smtClean="0"/>
              <a:t>Filters</a:t>
            </a:r>
          </a:p>
          <a:p>
            <a:r>
              <a:rPr lang="en-US" dirty="0" smtClean="0"/>
              <a:t>Patient </a:t>
            </a:r>
            <a:r>
              <a:rPr lang="en-US" dirty="0" smtClean="0"/>
              <a:t>preference considerations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Screencast</a:t>
            </a:r>
            <a:r>
              <a:rPr lang="en-US" dirty="0" smtClean="0"/>
              <a:t> / Live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Demonstrate a few key areas:</a:t>
            </a:r>
          </a:p>
          <a:p>
            <a:pPr lvl="1"/>
            <a:r>
              <a:rPr lang="en-US" dirty="0" smtClean="0"/>
              <a:t>Workflow</a:t>
            </a:r>
          </a:p>
          <a:p>
            <a:pPr lvl="1"/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CDS / </a:t>
            </a:r>
            <a:r>
              <a:rPr lang="en-US" dirty="0" err="1" smtClean="0"/>
              <a:t>InfoPanel</a:t>
            </a:r>
            <a:r>
              <a:rPr lang="en-US" dirty="0" smtClean="0"/>
              <a:t> / Note NLP</a:t>
            </a:r>
          </a:p>
          <a:p>
            <a:pPr lvl="1"/>
            <a:r>
              <a:rPr lang="en-US" dirty="0" smtClean="0"/>
              <a:t>Search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G3 and Open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Regenstrief is committed to the development open source software and plan to follow this path with G3</a:t>
            </a:r>
          </a:p>
          <a:p>
            <a:r>
              <a:rPr lang="en-US" dirty="0" smtClean="0"/>
              <a:t>We are eager for collaboration to sustain and expand G3’s potential in research and clinical care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for G3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 production pilots now, moving from primary care to specialties</a:t>
            </a:r>
          </a:p>
          <a:p>
            <a:r>
              <a:rPr lang="en-US" dirty="0" smtClean="0"/>
              <a:t>Enhancing UI</a:t>
            </a:r>
          </a:p>
          <a:p>
            <a:r>
              <a:rPr lang="en-US" dirty="0" smtClean="0"/>
              <a:t>Building content</a:t>
            </a:r>
          </a:p>
          <a:p>
            <a:r>
              <a:rPr lang="en-US" dirty="0" smtClean="0"/>
              <a:t>Expanding CDS and research capabilities</a:t>
            </a:r>
          </a:p>
          <a:p>
            <a:r>
              <a:rPr lang="en-US" dirty="0" smtClean="0"/>
              <a:t>Inpatient development is now underway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14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Thanks!</a:t>
            </a:r>
            <a:br>
              <a:rPr lang="en-US" dirty="0" smtClean="0"/>
            </a:br>
            <a:r>
              <a:rPr lang="en-US" dirty="0" smtClean="0"/>
              <a:t>Questions?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jduke@regenstrief.org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dmartin@regenstrief.org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rcRect t="10268" b="9115"/>
          <a:stretch>
            <a:fillRect/>
          </a:stretch>
        </p:blipFill>
        <p:spPr>
          <a:xfrm>
            <a:off x="1676400" y="5105400"/>
            <a:ext cx="2519763" cy="1612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5038607"/>
            <a:ext cx="2438399" cy="16646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rcRect t="10268" b="9115"/>
          <a:stretch>
            <a:fillRect/>
          </a:stretch>
        </p:blipFill>
        <p:spPr>
          <a:xfrm>
            <a:off x="405038" y="1828800"/>
            <a:ext cx="3954810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 t="10268" b="9115"/>
          <a:stretch>
            <a:fillRect/>
          </a:stretch>
        </p:blipFill>
        <p:spPr>
          <a:xfrm>
            <a:off x="4884390" y="1828800"/>
            <a:ext cx="3954810" cy="297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1187" y="914400"/>
            <a:ext cx="125061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00" dirty="0" smtClean="0"/>
              <a:t>1984</a:t>
            </a:r>
            <a:endParaRPr lang="en-US" sz="4100" dirty="0"/>
          </a:p>
        </p:txBody>
      </p:sp>
      <p:sp>
        <p:nvSpPr>
          <p:cNvPr id="8" name="TextBox 7"/>
          <p:cNvSpPr txBox="1"/>
          <p:nvPr/>
        </p:nvSpPr>
        <p:spPr>
          <a:xfrm>
            <a:off x="6172200" y="914400"/>
            <a:ext cx="125061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00" dirty="0" smtClean="0"/>
              <a:t>2010</a:t>
            </a:r>
            <a:endParaRPr lang="en-US" sz="4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2009 </a:t>
            </a:r>
            <a:r>
              <a:rPr lang="en-US" dirty="0" err="1" smtClean="0"/>
              <a:t>Regenstrief</a:t>
            </a:r>
            <a:r>
              <a:rPr lang="en-US" dirty="0" smtClean="0"/>
              <a:t> began rebuilding its core clinical information system platform</a:t>
            </a:r>
          </a:p>
          <a:p>
            <a:r>
              <a:rPr lang="en-US" dirty="0" smtClean="0"/>
              <a:t>In 2010, we began work on a new outpatient CPOE system to replace the venerable Gopher</a:t>
            </a:r>
          </a:p>
          <a:p>
            <a:r>
              <a:rPr lang="en-US" dirty="0" smtClean="0"/>
              <a:t>In designing this new system, we sought to leverage our experience with Gopher as well as ongoing research in CPOE and human factors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Tour of G3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 of the Regenstrief Framework</a:t>
            </a:r>
            <a:endParaRPr lang="en-US" dirty="0" smtClean="0"/>
          </a:p>
          <a:p>
            <a:r>
              <a:rPr lang="en-US" dirty="0" smtClean="0"/>
              <a:t>Functional and Usability Goals </a:t>
            </a:r>
            <a:r>
              <a:rPr lang="en-US" dirty="0" smtClean="0"/>
              <a:t>for </a:t>
            </a:r>
            <a:r>
              <a:rPr lang="en-US" dirty="0" smtClean="0"/>
              <a:t>G3</a:t>
            </a:r>
          </a:p>
          <a:p>
            <a:r>
              <a:rPr lang="en-US" dirty="0" smtClean="0"/>
              <a:t>G3 Design and Demonstrations</a:t>
            </a:r>
          </a:p>
          <a:p>
            <a:pPr lvl="1"/>
            <a:r>
              <a:rPr lang="en-US" dirty="0" smtClean="0"/>
              <a:t>Workflow</a:t>
            </a:r>
          </a:p>
          <a:p>
            <a:pPr lvl="1"/>
            <a:r>
              <a:rPr lang="en-US" dirty="0" smtClean="0"/>
              <a:t>Order Entry</a:t>
            </a:r>
          </a:p>
          <a:p>
            <a:pPr lvl="1"/>
            <a:r>
              <a:rPr lang="en-US" dirty="0" smtClean="0"/>
              <a:t>CDS</a:t>
            </a:r>
          </a:p>
          <a:p>
            <a:pPr lvl="1"/>
            <a:r>
              <a:rPr lang="en-US" dirty="0" smtClean="0"/>
              <a:t>Chart Search</a:t>
            </a:r>
          </a:p>
          <a:p>
            <a:r>
              <a:rPr lang="en-US" dirty="0" smtClean="0"/>
              <a:t>Next steps in development and collaboration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CareWeb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Web-based</a:t>
            </a:r>
          </a:p>
          <a:p>
            <a:r>
              <a:rPr lang="en-US" dirty="0" smtClean="0"/>
              <a:t>Built on open source technologies</a:t>
            </a:r>
          </a:p>
          <a:p>
            <a:r>
              <a:rPr lang="en-US" dirty="0" smtClean="0"/>
              <a:t>Modular design</a:t>
            </a:r>
          </a:p>
          <a:p>
            <a:r>
              <a:rPr lang="en-US" dirty="0" smtClean="0"/>
              <a:t>Emphasis on component re-use</a:t>
            </a:r>
          </a:p>
          <a:p>
            <a:r>
              <a:rPr lang="en-US" dirty="0" smtClean="0"/>
              <a:t>Extensible architecture</a:t>
            </a:r>
          </a:p>
          <a:p>
            <a:r>
              <a:rPr lang="en-US" dirty="0" smtClean="0"/>
              <a:t>Ease of development</a:t>
            </a:r>
          </a:p>
          <a:p>
            <a:r>
              <a:rPr lang="en-US" dirty="0" smtClean="0"/>
              <a:t>Minimal configuration</a:t>
            </a:r>
          </a:p>
          <a:p>
            <a:r>
              <a:rPr lang="en-US" dirty="0" smtClean="0"/>
              <a:t>Support our research mission!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4786996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mp:transition xmlns:mp="http://schemas.microsoft.com/office/mac/powerpoint/2008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Key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Spring Framework</a:t>
            </a:r>
          </a:p>
          <a:p>
            <a:r>
              <a:rPr lang="en-US" dirty="0" smtClean="0"/>
              <a:t>Spring Security</a:t>
            </a:r>
          </a:p>
          <a:p>
            <a:r>
              <a:rPr lang="en-US" dirty="0" smtClean="0"/>
              <a:t>ZK Framework	</a:t>
            </a:r>
          </a:p>
          <a:p>
            <a:r>
              <a:rPr lang="en-US" dirty="0" err="1" smtClean="0"/>
              <a:t>JQuery</a:t>
            </a:r>
            <a:endParaRPr lang="en-US" dirty="0" smtClean="0"/>
          </a:p>
          <a:p>
            <a:r>
              <a:rPr lang="en-US" dirty="0" smtClean="0"/>
              <a:t>Oracle Help for Java</a:t>
            </a:r>
          </a:p>
          <a:p>
            <a:r>
              <a:rPr lang="en-US" dirty="0" smtClean="0"/>
              <a:t>Apache </a:t>
            </a:r>
            <a:r>
              <a:rPr lang="en-US" dirty="0" err="1" smtClean="0"/>
              <a:t>ActiveMQ</a:t>
            </a:r>
            <a:r>
              <a:rPr lang="en-US" dirty="0"/>
              <a:t> </a:t>
            </a:r>
            <a:r>
              <a:rPr lang="en-US" dirty="0" smtClean="0"/>
              <a:t>Server</a:t>
            </a:r>
          </a:p>
          <a:p>
            <a:r>
              <a:rPr lang="en-US" dirty="0" smtClean="0"/>
              <a:t>Apache Web Server</a:t>
            </a:r>
          </a:p>
          <a:p>
            <a:r>
              <a:rPr lang="en-US" dirty="0" smtClean="0"/>
              <a:t>Apache Tomcat</a:t>
            </a:r>
          </a:p>
          <a:p>
            <a:r>
              <a:rPr lang="en-US" dirty="0" smtClean="0"/>
              <a:t>Oracle / </a:t>
            </a:r>
            <a:r>
              <a:rPr lang="en-US" dirty="0" err="1" smtClean="0"/>
              <a:t>PostgreSQL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7025207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mp:transition xmlns:mp="http://schemas.microsoft.com/office/mac/powerpoint/2008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7339</TotalTime>
  <Words>1601</Words>
  <Application>Microsoft Office PowerPoint</Application>
  <PresentationFormat>On-screen Show (4:3)</PresentationFormat>
  <Paragraphs>338</Paragraphs>
  <Slides>44</Slides>
  <Notes>16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The Regenstrief G3 System:  A Next Generation CPOE  Built on an Open-Source Framework</vt:lpstr>
      <vt:lpstr>Conflicts of Interest</vt:lpstr>
      <vt:lpstr>Introduction</vt:lpstr>
      <vt:lpstr>Slide 4</vt:lpstr>
      <vt:lpstr>Slide 5</vt:lpstr>
      <vt:lpstr>Slide 6</vt:lpstr>
      <vt:lpstr>A Tour of G3</vt:lpstr>
      <vt:lpstr>CareWeb Framework</vt:lpstr>
      <vt:lpstr>Key Technologies</vt:lpstr>
      <vt:lpstr>Architecture</vt:lpstr>
      <vt:lpstr>Plug-in Inventory</vt:lpstr>
      <vt:lpstr>Designing G3</vt:lpstr>
      <vt:lpstr>G3 Requirements and Goals</vt:lpstr>
      <vt:lpstr>G3 Requirements and Goals</vt:lpstr>
      <vt:lpstr>Workflow in G3</vt:lpstr>
      <vt:lpstr>Workflow in G3</vt:lpstr>
      <vt:lpstr>Order Entry</vt:lpstr>
      <vt:lpstr>Order Entry</vt:lpstr>
      <vt:lpstr>Order Entry</vt:lpstr>
      <vt:lpstr>Order Entry</vt:lpstr>
      <vt:lpstr>Medication Ordering</vt:lpstr>
      <vt:lpstr>Medication Ordering</vt:lpstr>
      <vt:lpstr>Medication Ordering</vt:lpstr>
      <vt:lpstr>Medication Ordering</vt:lpstr>
      <vt:lpstr>Allergy Entry</vt:lpstr>
      <vt:lpstr>Allergy Entry</vt:lpstr>
      <vt:lpstr>Clinical Decision Support</vt:lpstr>
      <vt:lpstr>Clinical Decision Support</vt:lpstr>
      <vt:lpstr>Dynamic Alerts</vt:lpstr>
      <vt:lpstr>Slide 30</vt:lpstr>
      <vt:lpstr>Slide 31</vt:lpstr>
      <vt:lpstr>Slide 32</vt:lpstr>
      <vt:lpstr>Alerting Zones</vt:lpstr>
      <vt:lpstr>Slide 34</vt:lpstr>
      <vt:lpstr>InfoPanel</vt:lpstr>
      <vt:lpstr>Real-Time NLP</vt:lpstr>
      <vt:lpstr>Real Time NLP</vt:lpstr>
      <vt:lpstr>Chart Search</vt:lpstr>
      <vt:lpstr>Chart Search</vt:lpstr>
      <vt:lpstr>Chart Search</vt:lpstr>
      <vt:lpstr>Screencast / Live Demo</vt:lpstr>
      <vt:lpstr>G3 and Open Source</vt:lpstr>
      <vt:lpstr>Next Steps for G3</vt:lpstr>
      <vt:lpstr>Thanks! Questions?  jduke@regenstrief.org dmartin@regenstrief.org</vt:lpstr>
    </vt:vector>
  </TitlesOfParts>
  <Company>Emory University</Company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Jon</dc:creator>
  <cp:lastModifiedBy>Jon Duke</cp:lastModifiedBy>
  <cp:revision>57</cp:revision>
  <dcterms:created xsi:type="dcterms:W3CDTF">2011-10-21T11:14:48Z</dcterms:created>
  <dcterms:modified xsi:type="dcterms:W3CDTF">2011-10-25T02:50:03Z</dcterms:modified>
</cp:coreProperties>
</file>